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83" r:id="rId4"/>
    <p:sldId id="284" r:id="rId5"/>
    <p:sldId id="286" r:id="rId6"/>
    <p:sldId id="287" r:id="rId7"/>
    <p:sldId id="258" r:id="rId8"/>
    <p:sldId id="264" r:id="rId9"/>
    <p:sldId id="261" r:id="rId10"/>
    <p:sldId id="259" r:id="rId11"/>
    <p:sldId id="260" r:id="rId12"/>
    <p:sldId id="262" r:id="rId13"/>
    <p:sldId id="274" r:id="rId14"/>
    <p:sldId id="265" r:id="rId15"/>
    <p:sldId id="269" r:id="rId16"/>
    <p:sldId id="277" r:id="rId17"/>
    <p:sldId id="266" r:id="rId18"/>
    <p:sldId id="275" r:id="rId19"/>
    <p:sldId id="280" r:id="rId20"/>
    <p:sldId id="268" r:id="rId21"/>
    <p:sldId id="267" r:id="rId22"/>
    <p:sldId id="263" r:id="rId23"/>
    <p:sldId id="276" r:id="rId24"/>
    <p:sldId id="271" r:id="rId25"/>
    <p:sldId id="282" r:id="rId26"/>
    <p:sldId id="281" r:id="rId27"/>
    <p:sldId id="288" r:id="rId28"/>
    <p:sldId id="289" r:id="rId29"/>
    <p:sldId id="285" r:id="rId30"/>
    <p:sldId id="290" r:id="rId31"/>
    <p:sldId id="293" r:id="rId32"/>
    <p:sldId id="296" r:id="rId33"/>
    <p:sldId id="294" r:id="rId34"/>
    <p:sldId id="295" r:id="rId35"/>
    <p:sldId id="279" r:id="rId36"/>
    <p:sldId id="297" r:id="rId37"/>
    <p:sldId id="292" r:id="rId38"/>
    <p:sldId id="291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1D54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94720"/>
  </p:normalViewPr>
  <p:slideViewPr>
    <p:cSldViewPr snapToGrid="0" snapToObjects="1">
      <p:cViewPr varScale="1">
        <p:scale>
          <a:sx n="81" d="100"/>
          <a:sy n="81" d="100"/>
        </p:scale>
        <p:origin x="53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C20EF-303B-9F4E-BB6B-649E965FE7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C42947-52E3-9D44-B32B-ED5794A971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7EFF7-A905-3042-82F9-456518F3E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FD739-435D-344E-B025-5EABD5A927BB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8A788-5CAE-7C43-B503-3535382DB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E8FD9-27CC-AF47-A5F5-CC964925F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B845-C31F-3D41-942F-1D7F6C762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339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EDB7A-0B82-F646-97F9-61D8EC34B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81BEED-6914-244C-8B93-8856CA5DB9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4B14A1-A865-5941-9104-3994F13FF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FD739-435D-344E-B025-5EABD5A927BB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FE8F19-6CC1-D34E-9F71-4EBB3CF16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8070F8-EA4F-E545-BBA0-EE0D2DCE2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B845-C31F-3D41-942F-1D7F6C762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094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790428-CD88-AA4E-BBE2-115EA54F7F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459735-5451-E44D-8299-17E5A36A30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77A115-5D9B-4A4E-8A2A-38B93148A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FD739-435D-344E-B025-5EABD5A927BB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BC129F-76FF-6346-B2CC-CF64ED8F6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FC5108-A0FD-5746-A3BC-91D6C058D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B845-C31F-3D41-942F-1D7F6C762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087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8DF72-3FB0-A64A-BFF0-8FB6DAF09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ED68AE-72BD-044E-9205-AE119D1F7D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3772EA-357F-D448-A24E-AF898BC45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FD739-435D-344E-B025-5EABD5A927BB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D6F2C-0BCF-0542-8755-172AA7E7F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DF1860-778D-3640-A1FC-1A9F819E4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B845-C31F-3D41-942F-1D7F6C762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522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85895-7E13-B245-B74F-30ED7F0A8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67B4C3-BE74-674F-9081-4E94F6FBBC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A1D70-2851-0444-9109-CEF7A0B48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FD739-435D-344E-B025-5EABD5A927BB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6166B9-428E-B64C-8B1F-DA5E0DC29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FE8E3-4933-2C46-8791-6D60E9AA5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B845-C31F-3D41-942F-1D7F6C762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908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566E7-BFBA-774E-AF16-688C17A15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7A7ED-F608-664C-BB18-CC748209A1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103008-127C-9B43-ADDA-1E5C6237E8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46114-5A30-0247-9157-348FA8AF4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FD739-435D-344E-B025-5EABD5A927BB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C5CDCF-4245-964A-8E32-08605C1C2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19EA92-58B7-1E4D-B77A-DDC634768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B845-C31F-3D41-942F-1D7F6C762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647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3AAB3-9BEE-794F-A651-27B380B37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42EF94-046B-9042-84BD-58A7D5C7A6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D1D954-6543-9B44-80BF-4B095CE1C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8770AA-8F39-F340-8766-7656CE562E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D787EB-CA59-A241-BB9C-3C7C164249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A15909-F305-1D4D-8D41-14688E5E4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FD739-435D-344E-B025-5EABD5A927BB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2A0908-6052-B845-826A-E3A3823F6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B1681A-D376-DB42-B336-83D09C918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B845-C31F-3D41-942F-1D7F6C762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18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B6FCD-D601-694C-9B26-ABBCC82F0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2391E6-5177-FD44-9948-01579E063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FD739-435D-344E-B025-5EABD5A927BB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4A4B09-5A7E-A740-8D33-DC398462E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372144-7320-E24F-AA55-F1D7E5E89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B845-C31F-3D41-942F-1D7F6C762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59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5DEEFE-0E4C-6944-A876-5574E4E5E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FD739-435D-344E-B025-5EABD5A927BB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576743-6BEC-C842-A9AA-3D48AFCCF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E7A4F6-E11F-6C43-BFB0-7FAF921F3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B845-C31F-3D41-942F-1D7F6C762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066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16951-395D-704D-AEDA-24A206D58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AB7E7-98C5-3043-9B09-21F6889D1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CBB0D5-E5DE-B543-A35E-B6960BC326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BDB062-4968-1C45-AA0C-D0F73D0BF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FD739-435D-344E-B025-5EABD5A927BB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AB7E21-205B-DA4D-B792-BD61A6236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0E97B7-BE29-AB4C-B466-36E1AF456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B845-C31F-3D41-942F-1D7F6C762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963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48E4B-3BBF-C347-8EDC-B9251CA9B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A21F77-B87B-0547-8774-41C9CADB50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719B2-FE79-A145-B02B-CAF9E0F98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634669-FB65-B54C-9A04-CB4F210A6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FD739-435D-344E-B025-5EABD5A927BB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4D33F9-1E00-5546-9E5F-511ADF675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3DDFCB-62B9-CC4B-A709-491EBA080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B845-C31F-3D41-942F-1D7F6C762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526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8B2DF4-E5A5-394B-BFDF-0D2294A90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A81046-C176-A245-A377-E67ACBB952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EF6C1A-B07F-AC4F-BDB3-D2C3996EFD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FD739-435D-344E-B025-5EABD5A927BB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D5298-862A-F642-8F06-AE7A9478C7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0B758C-0E4A-B046-89D9-F0C39F26AA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CCB845-C31F-3D41-942F-1D7F6C762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24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6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52D3C1-5A3C-B34B-870F-37C5503167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14435" y="3641041"/>
            <a:ext cx="5260553" cy="1062532"/>
          </a:xfrm>
        </p:spPr>
        <p:txBody>
          <a:bodyPr anchor="t">
            <a:noAutofit/>
          </a:bodyPr>
          <a:lstStyle/>
          <a:p>
            <a:pPr algn="l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 Konstantinos Tselios, MD, PhD</a:t>
            </a:r>
          </a:p>
          <a:p>
            <a:pPr algn="l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Assistant Professor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1AACB2-EB87-4246-8C0D-1FA61041EB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14805" y="269369"/>
            <a:ext cx="6096000" cy="609600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B7B70B-173F-432C-904D-5244F37580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798147" y="73152"/>
            <a:ext cx="1178966" cy="232963"/>
            <a:chOff x="7763256" y="73152"/>
            <a:chExt cx="1178966" cy="232963"/>
          </a:xfrm>
        </p:grpSpPr>
        <p:sp>
          <p:nvSpPr>
            <p:cNvPr id="34" name="Rectangle 64">
              <a:extLst>
                <a:ext uri="{FF2B5EF4-FFF2-40B4-BE49-F238E27FC236}">
                  <a16:creationId xmlns:a16="http://schemas.microsoft.com/office/drawing/2014/main" id="{A09E805E-6402-47E6-A142-F8E0A0AED7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id="{7DA76C73-DAF6-42C7-BC45-3878F65EDE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4">
              <a:extLst>
                <a:ext uri="{FF2B5EF4-FFF2-40B4-BE49-F238E27FC236}">
                  <a16:creationId xmlns:a16="http://schemas.microsoft.com/office/drawing/2014/main" id="{8B54BA31-989D-4461-8CE5-2AD9698FD8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6">
              <a:extLst>
                <a:ext uri="{FF2B5EF4-FFF2-40B4-BE49-F238E27FC236}">
                  <a16:creationId xmlns:a16="http://schemas.microsoft.com/office/drawing/2014/main" id="{6A1B34FE-9E6F-450E-AB45-9A578C681D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4">
              <a:extLst>
                <a:ext uri="{FF2B5EF4-FFF2-40B4-BE49-F238E27FC236}">
                  <a16:creationId xmlns:a16="http://schemas.microsoft.com/office/drawing/2014/main" id="{1DBB7E17-92ED-4E19-8BF0-FE8D14740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6">
              <a:extLst>
                <a:ext uri="{FF2B5EF4-FFF2-40B4-BE49-F238E27FC236}">
                  <a16:creationId xmlns:a16="http://schemas.microsoft.com/office/drawing/2014/main" id="{0ED1D3BE-8CB8-4EB4-B17F-936E5DB99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4">
              <a:extLst>
                <a:ext uri="{FF2B5EF4-FFF2-40B4-BE49-F238E27FC236}">
                  <a16:creationId xmlns:a16="http://schemas.microsoft.com/office/drawing/2014/main" id="{DE48EAB1-5A68-41C2-A54C-AF321092B3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6">
              <a:extLst>
                <a:ext uri="{FF2B5EF4-FFF2-40B4-BE49-F238E27FC236}">
                  <a16:creationId xmlns:a16="http://schemas.microsoft.com/office/drawing/2014/main" id="{AA25ACA6-C980-4F2E-9592-D9997E8172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4">
              <a:extLst>
                <a:ext uri="{FF2B5EF4-FFF2-40B4-BE49-F238E27FC236}">
                  <a16:creationId xmlns:a16="http://schemas.microsoft.com/office/drawing/2014/main" id="{D202F562-21F5-4601-AA6A-321ED79C4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66">
              <a:extLst>
                <a:ext uri="{FF2B5EF4-FFF2-40B4-BE49-F238E27FC236}">
                  <a16:creationId xmlns:a16="http://schemas.microsoft.com/office/drawing/2014/main" id="{4E19B742-A05A-4CB2-B8DD-A1D6EBEC43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64">
              <a:extLst>
                <a:ext uri="{FF2B5EF4-FFF2-40B4-BE49-F238E27FC236}">
                  <a16:creationId xmlns:a16="http://schemas.microsoft.com/office/drawing/2014/main" id="{3311B334-A6AC-453F-B5AC-269462143A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66">
              <a:extLst>
                <a:ext uri="{FF2B5EF4-FFF2-40B4-BE49-F238E27FC236}">
                  <a16:creationId xmlns:a16="http://schemas.microsoft.com/office/drawing/2014/main" id="{B7207A1D-3074-4226-9DC6-01BF7E8C72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64">
              <a:extLst>
                <a:ext uri="{FF2B5EF4-FFF2-40B4-BE49-F238E27FC236}">
                  <a16:creationId xmlns:a16="http://schemas.microsoft.com/office/drawing/2014/main" id="{5DA99F79-FA1E-4268-9C94-AA27C462E6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66">
              <a:extLst>
                <a:ext uri="{FF2B5EF4-FFF2-40B4-BE49-F238E27FC236}">
                  <a16:creationId xmlns:a16="http://schemas.microsoft.com/office/drawing/2014/main" id="{3C1EE48C-9FF6-478D-8066-332913053F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64">
              <a:extLst>
                <a:ext uri="{FF2B5EF4-FFF2-40B4-BE49-F238E27FC236}">
                  <a16:creationId xmlns:a16="http://schemas.microsoft.com/office/drawing/2014/main" id="{5C9A42AB-727A-4D70-AF0A-3BAE92AFC8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66">
              <a:extLst>
                <a:ext uri="{FF2B5EF4-FFF2-40B4-BE49-F238E27FC236}">
                  <a16:creationId xmlns:a16="http://schemas.microsoft.com/office/drawing/2014/main" id="{9297607F-0591-4894-AB9B-C4AA353EA1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64">
              <a:extLst>
                <a:ext uri="{FF2B5EF4-FFF2-40B4-BE49-F238E27FC236}">
                  <a16:creationId xmlns:a16="http://schemas.microsoft.com/office/drawing/2014/main" id="{443F1EE6-38AF-4A90-8075-C0896B707A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66">
              <a:extLst>
                <a:ext uri="{FF2B5EF4-FFF2-40B4-BE49-F238E27FC236}">
                  <a16:creationId xmlns:a16="http://schemas.microsoft.com/office/drawing/2014/main" id="{46F77AA2-0668-4D0D-AC6F-33D85CB2F4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64">
              <a:extLst>
                <a:ext uri="{FF2B5EF4-FFF2-40B4-BE49-F238E27FC236}">
                  <a16:creationId xmlns:a16="http://schemas.microsoft.com/office/drawing/2014/main" id="{BE367113-9B86-4065-BDC1-16444AD833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66">
              <a:extLst>
                <a:ext uri="{FF2B5EF4-FFF2-40B4-BE49-F238E27FC236}">
                  <a16:creationId xmlns:a16="http://schemas.microsoft.com/office/drawing/2014/main" id="{FAA975D8-3FFE-4F8F-A16F-E9DC51779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0" name="Picture 2" descr="McMaster University - Wikipedia">
            <a:extLst>
              <a:ext uri="{FF2B5EF4-FFF2-40B4-BE49-F238E27FC236}">
                <a16:creationId xmlns:a16="http://schemas.microsoft.com/office/drawing/2014/main" id="{2387A589-B72C-4B00-A7E8-178009F2D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6666" y="4978462"/>
            <a:ext cx="2405325" cy="133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800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75694-92ED-B24E-9FF0-2DBA58915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 2020: the first cases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F4825E-2CDF-8443-8B82-A3915B17F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17352" cy="4351338"/>
          </a:xfrm>
        </p:spPr>
        <p:txBody>
          <a:bodyPr>
            <a:normAutofit fontScale="925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SLE patient with COVID-19 to be reported in the literature (China)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47y old female with lupus for 16 years / taking prednisone 7.5mg/day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Mild symptoms after 14 days but bilateral pneumonia on CT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Recovered after 9 days with antibiotic treatment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lupus patient with a kidney transplant (Turkey)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28y old female, received a kidney transplant from her mother 6 months ago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Mild disease without pneumonia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Recovered after a few days 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7816A9-B87C-9B47-B1DF-82A7F0EC831D}"/>
              </a:ext>
            </a:extLst>
          </p:cNvPr>
          <p:cNvSpPr txBox="1"/>
          <p:nvPr/>
        </p:nvSpPr>
        <p:spPr>
          <a:xfrm>
            <a:off x="7400544" y="6108192"/>
            <a:ext cx="4389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Han et al. Clin Immunol 2020</a:t>
            </a:r>
          </a:p>
          <a:p>
            <a:pPr algn="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Arpali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Transpl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Infect Dis 2020</a:t>
            </a:r>
          </a:p>
        </p:txBody>
      </p:sp>
    </p:spTree>
    <p:extLst>
      <p:ext uri="{BB962C8B-B14F-4D97-AF65-F5344CB8AC3E}">
        <p14:creationId xmlns:p14="http://schemas.microsoft.com/office/powerpoint/2010/main" val="32571928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9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1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2B1288-02E8-CF46-BA3D-617BD1205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0574" y="317180"/>
            <a:ext cx="4977976" cy="1454051"/>
          </a:xfrm>
        </p:spPr>
        <p:txBody>
          <a:bodyPr>
            <a:normAutofit/>
          </a:bodyPr>
          <a:lstStyle/>
          <a:p>
            <a:r>
              <a:rPr lang="en-US" sz="3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COVID-19 Global Rheumatology Alliance</a:t>
            </a:r>
          </a:p>
        </p:txBody>
      </p:sp>
      <p:sp>
        <p:nvSpPr>
          <p:cNvPr id="20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A81CFB-0DD6-BD4A-9945-008EDBFA7E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49" y="2694527"/>
            <a:ext cx="3661831" cy="148914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64C0E5-5EB3-604F-9C6C-CC808CAA6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3" y="1771231"/>
            <a:ext cx="5768052" cy="4105313"/>
          </a:xfrm>
        </p:spPr>
        <p:txBody>
          <a:bodyPr anchor="ctr">
            <a:no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 patients with rheumatic diseases</a:t>
            </a:r>
          </a:p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with SLE</a:t>
            </a:r>
          </a:p>
          <a:p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few weeks after…</a:t>
            </a:r>
          </a:p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 lupus patients were reported by the Alliance</a:t>
            </a:r>
          </a:p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64% on HCQ</a:t>
            </a:r>
          </a:p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effect of HCQ on risk of hospitalization or ICU </a:t>
            </a:r>
          </a:p>
          <a:p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9B60AE-5CE7-D142-9249-29D4200BA36F}"/>
              </a:ext>
            </a:extLst>
          </p:cNvPr>
          <p:cNvSpPr txBox="1"/>
          <p:nvPr/>
        </p:nvSpPr>
        <p:spPr>
          <a:xfrm>
            <a:off x="6449568" y="6176963"/>
            <a:ext cx="5279136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Gianfrancesco et al. Lancet Rheumatology 2020</a:t>
            </a:r>
          </a:p>
          <a:p>
            <a:pPr algn="r">
              <a:spcAft>
                <a:spcPts val="600"/>
              </a:spcAft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Konig et al. Ann Rheum Dis 2020</a:t>
            </a:r>
          </a:p>
        </p:txBody>
      </p:sp>
    </p:spTree>
    <p:extLst>
      <p:ext uri="{BB962C8B-B14F-4D97-AF65-F5344CB8AC3E}">
        <p14:creationId xmlns:p14="http://schemas.microsoft.com/office/powerpoint/2010/main" val="2095303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20DD6-57AC-C74C-8281-3F95C5944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June 2020: the first case series (France)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9A5E1C-57ED-EB41-858A-1812C0ECBE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 patients with SLE and long-term HCQ treatment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Age 53.5, disease duration 8.2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Co-morbidities: obesity (10/17), CAD (2/17)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HCQ 100% (compliant), Prednisone 7/17, Immunosuppressives 7/17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Hospitalized:14/17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ICU: 7/17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Death: 2/17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BFCFA6-E0CB-9145-A326-394825E2D783}"/>
              </a:ext>
            </a:extLst>
          </p:cNvPr>
          <p:cNvSpPr txBox="1"/>
          <p:nvPr/>
        </p:nvSpPr>
        <p:spPr>
          <a:xfrm>
            <a:off x="7717536" y="6176963"/>
            <a:ext cx="4047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Mathian et al. Ann Rheum Dis 2020</a:t>
            </a:r>
          </a:p>
        </p:txBody>
      </p:sp>
    </p:spTree>
    <p:extLst>
      <p:ext uri="{BB962C8B-B14F-4D97-AF65-F5344CB8AC3E}">
        <p14:creationId xmlns:p14="http://schemas.microsoft.com/office/powerpoint/2010/main" val="35051722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ED08A1D-4632-47AB-8832-C17BA0086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9D4BC1-F441-0143-A971-B80BF071A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7" y="662399"/>
            <a:ext cx="4357499" cy="1494000"/>
          </a:xfrm>
        </p:spPr>
        <p:txBody>
          <a:bodyPr anchor="t">
            <a:norm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Are SLE patients at increased risk of contracting SARS-CoV-2?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075437B-93A1-4A73-812B-C5030CC2F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885825" cy="6858000"/>
            <a:chOff x="0" y="0"/>
            <a:chExt cx="885825" cy="6858000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BB8505BE-2298-4E13-A7FB-2D05006DF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6751C2C2-B295-4CDA-9112-A35D684DCB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4A41B-7989-154D-8365-FCF201617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286000"/>
            <a:ext cx="4363595" cy="38448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>
                    <a:alpha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(Italy, 55.000 patients)</a:t>
            </a:r>
          </a:p>
          <a:p>
            <a:endParaRPr lang="en-US" sz="2400" dirty="0">
              <a:solidFill>
                <a:schemeClr val="tx1">
                  <a:alpha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tx1">
                    <a:alpha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 (meta-analysis of 62 studies/319.025 patients with autoimmune diseases)</a:t>
            </a:r>
          </a:p>
          <a:p>
            <a:r>
              <a:rPr lang="en-US" sz="2400" dirty="0">
                <a:solidFill>
                  <a:schemeClr val="tx1">
                    <a:alpha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HR=2.19 (95%CI=1.05-4.58)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142A44-1CD2-024C-A8DA-65BEAE8DFF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549" y="643468"/>
            <a:ext cx="5517489" cy="60300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2B3ABF-2CCD-314F-B80F-AEF522B292C2}"/>
              </a:ext>
            </a:extLst>
          </p:cNvPr>
          <p:cNvSpPr txBox="1"/>
          <p:nvPr/>
        </p:nvSpPr>
        <p:spPr>
          <a:xfrm>
            <a:off x="885825" y="6130800"/>
            <a:ext cx="5097521" cy="557106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Murtas</a:t>
            </a:r>
            <a:r>
              <a:rPr lang="en-US" sz="1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 Auto </a:t>
            </a:r>
            <a:r>
              <a:rPr lang="en-US" sz="1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Immun</a:t>
            </a:r>
            <a:r>
              <a:rPr lang="en-US" sz="1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Highlights 2020</a:t>
            </a:r>
          </a:p>
          <a:p>
            <a:pPr algn="ctr">
              <a:spcAft>
                <a:spcPts val="600"/>
              </a:spcAft>
            </a:pPr>
            <a:r>
              <a:rPr lang="en-US" sz="1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Akiyama et al. Ann Rheum Dis 2020 </a:t>
            </a:r>
          </a:p>
        </p:txBody>
      </p:sp>
    </p:spTree>
    <p:extLst>
      <p:ext uri="{BB962C8B-B14F-4D97-AF65-F5344CB8AC3E}">
        <p14:creationId xmlns:p14="http://schemas.microsoft.com/office/powerpoint/2010/main" val="30898155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889D0-6D21-8342-BE8C-F79BE228BB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5767954" y="0"/>
            <a:ext cx="6394152" cy="68579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1CDB62-772F-9B4B-8D71-108284DB9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7" y="369820"/>
            <a:ext cx="4803636" cy="1311664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SLE patients at increased risk of hospitalization?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B8642-32F4-3C42-9A7D-37CB7EF46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224" y="2254508"/>
            <a:ext cx="5759713" cy="3788830"/>
          </a:xfrm>
        </p:spPr>
        <p:txBody>
          <a:bodyPr anchor="ctr">
            <a:no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600 patients from the Alliance (85 with SLE)</a:t>
            </a:r>
          </a:p>
          <a:p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46% hospitalized</a:t>
            </a:r>
          </a:p>
          <a:p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Prednisone &gt;10mg/day doubled the risk</a:t>
            </a:r>
          </a:p>
          <a:p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additional risk for common immunosuppressives</a:t>
            </a:r>
          </a:p>
          <a:p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additional risk for anti-TNFs</a:t>
            </a:r>
          </a:p>
          <a:p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 factors</a:t>
            </a:r>
          </a:p>
          <a:p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Age&gt;65 (x2.5), hypertension or cardiovascular disease (x1.85), lung disease (x2.5), diabetes (x2.6) </a:t>
            </a:r>
          </a:p>
        </p:txBody>
      </p:sp>
    </p:spTree>
    <p:extLst>
      <p:ext uri="{BB962C8B-B14F-4D97-AF65-F5344CB8AC3E}">
        <p14:creationId xmlns:p14="http://schemas.microsoft.com/office/powerpoint/2010/main" val="26940494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51AAA7-E536-944F-A2E2-1D10F2715F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1CDB62-772F-9B4B-8D71-108284DB9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3" y="948436"/>
            <a:ext cx="6188202" cy="1124712"/>
          </a:xfrm>
        </p:spPr>
        <p:txBody>
          <a:bodyPr anchor="b">
            <a:no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SLE patients at increased risk of hospitalization?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B8642-32F4-3C42-9A7D-37CB7EF46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2718054"/>
            <a:ext cx="6468619" cy="3207258"/>
          </a:xfrm>
        </p:spPr>
        <p:txBody>
          <a:bodyPr anchor="t">
            <a:no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456 patients from Spain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74% hospitalized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1.82 times to get admitted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Age &gt;65 (x4.8), males (x1.8)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Meta-analysis 65 studies/2766 patients with autoimmune diseases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Hospitalization: 35%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AF4DC9-F134-1E40-92C3-4C2B4B9B3640}"/>
              </a:ext>
            </a:extLst>
          </p:cNvPr>
          <p:cNvSpPr txBox="1"/>
          <p:nvPr/>
        </p:nvSpPr>
        <p:spPr>
          <a:xfrm>
            <a:off x="3523488" y="6172201"/>
            <a:ext cx="8668512" cy="685799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Pablos</a:t>
            </a:r>
            <a:r>
              <a:rPr lang="en-US" sz="1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 Ann Rheum Dis 2020</a:t>
            </a:r>
          </a:p>
          <a:p>
            <a:pPr algn="ctr">
              <a:spcAft>
                <a:spcPts val="600"/>
              </a:spcAft>
            </a:pPr>
            <a:r>
              <a:rPr lang="en-US" sz="1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Akiyama et al. Ann Rheum Dis 2020</a:t>
            </a:r>
          </a:p>
        </p:txBody>
      </p:sp>
    </p:spTree>
    <p:extLst>
      <p:ext uri="{BB962C8B-B14F-4D97-AF65-F5344CB8AC3E}">
        <p14:creationId xmlns:p14="http://schemas.microsoft.com/office/powerpoint/2010/main" val="36530898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331F256-B533-5342-9CC8-0B5BDBF60CF8}"/>
              </a:ext>
            </a:extLst>
          </p:cNvPr>
          <p:cNvSpPr txBox="1"/>
          <p:nvPr/>
        </p:nvSpPr>
        <p:spPr>
          <a:xfrm>
            <a:off x="7278624" y="6217920"/>
            <a:ext cx="4657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Hyrich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Machado. Nat Rev Rheumatol 2021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DFDD0F-E5DF-B34E-9FAB-D4D0C26EA6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64" y="258063"/>
            <a:ext cx="9853676" cy="603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6118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8F10CD-1611-1D4F-A3FD-7A5AEDFE67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7" name="Rectangle 11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B8DC98-F8D0-DB4F-ADF9-8CCB2A37C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030981"/>
            <a:ext cx="5322570" cy="1124712"/>
          </a:xfrm>
        </p:spPr>
        <p:txBody>
          <a:bodyPr anchor="b">
            <a:no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SLE patients at increased risk of ICU admission?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AB25D-04D0-3E4D-BA28-45F46FAFF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4335018" cy="3207258"/>
          </a:xfrm>
        </p:spPr>
        <p:txBody>
          <a:bodyPr anchor="t"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times higher risk for ICU if hospitalized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Risk factors: non-White race, obesity, history of LN, cardiovascular disease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A5A247-784F-EF44-AB66-7C43EF695A75}"/>
              </a:ext>
            </a:extLst>
          </p:cNvPr>
          <p:cNvSpPr txBox="1"/>
          <p:nvPr/>
        </p:nvSpPr>
        <p:spPr>
          <a:xfrm>
            <a:off x="3523488" y="6172201"/>
            <a:ext cx="8668512" cy="685799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D’Silva</a:t>
            </a:r>
            <a:r>
              <a:rPr lang="en-US" sz="1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 Ann Rheum Dis 2020</a:t>
            </a:r>
          </a:p>
          <a:p>
            <a:pPr algn="ctr">
              <a:spcAft>
                <a:spcPts val="600"/>
              </a:spcAft>
            </a:pPr>
            <a:r>
              <a:rPr lang="en-US" sz="1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Fernandez-Ruiz et al. Arthritis &amp; Rheumatology 2020</a:t>
            </a:r>
          </a:p>
        </p:txBody>
      </p:sp>
    </p:spTree>
    <p:extLst>
      <p:ext uri="{BB962C8B-B14F-4D97-AF65-F5344CB8AC3E}">
        <p14:creationId xmlns:p14="http://schemas.microsoft.com/office/powerpoint/2010/main" val="17742585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B30543-F3AB-784D-BEEB-50DFD145C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06443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SLE patients at increased risk of death?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833F3D-8104-3D44-9C19-7CFD5E23B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720" y="1825625"/>
            <a:ext cx="4564254" cy="4303464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Meta-analysis of 65 studies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2766 patients with autoimmune diseases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Mortality: 6.6%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672280-5CB6-6D47-A205-98B91713E3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4815840" y="1652545"/>
            <a:ext cx="6537959" cy="44765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8C9859-E395-D547-B982-EE9FAAC775C7}"/>
              </a:ext>
            </a:extLst>
          </p:cNvPr>
          <p:cNvSpPr txBox="1"/>
          <p:nvPr/>
        </p:nvSpPr>
        <p:spPr>
          <a:xfrm>
            <a:off x="7217664" y="6388608"/>
            <a:ext cx="4840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Akiyama et al. Ann Rheum Dis 2020</a:t>
            </a:r>
          </a:p>
        </p:txBody>
      </p:sp>
    </p:spTree>
    <p:extLst>
      <p:ext uri="{BB962C8B-B14F-4D97-AF65-F5344CB8AC3E}">
        <p14:creationId xmlns:p14="http://schemas.microsoft.com/office/powerpoint/2010/main" val="29522532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E0B3A6E-F7E3-4243-95DF-F37777E1E1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816" y="129158"/>
            <a:ext cx="2540000" cy="16944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C99498-5D15-C245-927F-46521698E7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87" y="1382712"/>
            <a:ext cx="11852275" cy="4521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57AFF9-0348-5944-ADDB-0375FA1B3C34}"/>
              </a:ext>
            </a:extLst>
          </p:cNvPr>
          <p:cNvSpPr txBox="1"/>
          <p:nvPr/>
        </p:nvSpPr>
        <p:spPr>
          <a:xfrm>
            <a:off x="8217408" y="6071616"/>
            <a:ext cx="3645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Mageau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Ann Rheum Dis 2021</a:t>
            </a:r>
          </a:p>
        </p:txBody>
      </p:sp>
    </p:spTree>
    <p:extLst>
      <p:ext uri="{BB962C8B-B14F-4D97-AF65-F5344CB8AC3E}">
        <p14:creationId xmlns:p14="http://schemas.microsoft.com/office/powerpoint/2010/main" val="1377068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1345489-59A8-4F4E-A3F0-8B2F2B1B52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6095980" cy="34289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DD33DF-D79C-A645-B1E3-F7E1FCBBA2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0"/>
            <a:ext cx="6096000" cy="342899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4660939-8420-8B48-912E-D809BB1F28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3431538"/>
            <a:ext cx="609598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E542BB-B1FA-D24E-BB23-9E41F92097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431538"/>
            <a:ext cx="6096000" cy="34290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ame 31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00A0B9-01DB-0E4E-A74C-3EA887A6F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858" y="2761554"/>
            <a:ext cx="3618284" cy="134572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kern="12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this ”coronavirus”?</a:t>
            </a:r>
          </a:p>
        </p:txBody>
      </p:sp>
    </p:spTree>
    <p:extLst>
      <p:ext uri="{BB962C8B-B14F-4D97-AF65-F5344CB8AC3E}">
        <p14:creationId xmlns:p14="http://schemas.microsoft.com/office/powerpoint/2010/main" val="32778726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32148-85A3-0A4A-8F4F-55F5F8CA7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sz="4100" b="1">
                <a:latin typeface="Times New Roman" panose="02020603050405020304" pitchFamily="18" charset="0"/>
                <a:cs typeface="Times New Roman" panose="02020603050405020304" pitchFamily="18" charset="0"/>
              </a:rPr>
              <a:t>Does SARS-CoV-2 triggers flares in SLE?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48DB4-F8E8-6248-9BB8-725336C260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 case September 2020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62y old male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Developed Evans syndrome (anemia, thrombocytopenia)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Unfortunately passed away 14 days after his admission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2A902D-EA4D-794F-A8B3-C06008A166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AEB1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27C95EF-8504-194F-A6B7-CD0C574E9D21}"/>
              </a:ext>
            </a:extLst>
          </p:cNvPr>
          <p:cNvSpPr txBox="1"/>
          <p:nvPr/>
        </p:nvSpPr>
        <p:spPr>
          <a:xfrm>
            <a:off x="7498080" y="6327648"/>
            <a:ext cx="4169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Raghavan et al. J Clin Rheumatol 2020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2999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B4AC3-9E8B-7E4D-8FC0-BEAA65A34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sz="4100" b="1">
                <a:latin typeface="Times New Roman" panose="02020603050405020304" pitchFamily="18" charset="0"/>
                <a:cs typeface="Times New Roman" panose="02020603050405020304" pitchFamily="18" charset="0"/>
              </a:rPr>
              <a:t>Does SARS-CoV-2 triggers autoimmunity and SLE?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FD956-BB5D-9E4A-B9C7-BA4562C94D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First case in July 2020 (USA)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18y old female with severe COVID 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Developed thrombotic thrombocytopenic purpura and lupus nephritis after a few weeks in the ICU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Unfortunately passed away</a:t>
            </a:r>
          </a:p>
          <a:p>
            <a:pPr marL="0" indent="0">
              <a:buNone/>
            </a:pP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Up to last week, there were 6 cases of lupus after COVID-19 (Morocco, Italy, Iran, Mexico)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70F3A5-8ED0-4840-BB4E-46A3C18B51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B169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B8C1592-EB38-6F4E-AD7F-9F63D1FFFAB6}"/>
              </a:ext>
            </a:extLst>
          </p:cNvPr>
          <p:cNvSpPr txBox="1"/>
          <p:nvPr/>
        </p:nvSpPr>
        <p:spPr>
          <a:xfrm>
            <a:off x="7376160" y="6176963"/>
            <a:ext cx="4486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Cardoso et al. Clin Rheumatol 2020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6848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C38F3-8822-2E47-A817-AE8F16E56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325369"/>
            <a:ext cx="6189345" cy="1003369"/>
          </a:xfrm>
        </p:spPr>
        <p:txBody>
          <a:bodyPr anchor="b">
            <a:norm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Impact on patients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8F1E4E-81A2-464A-A9A1-8F5190D727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1878781"/>
            <a:ext cx="6073520" cy="3320668"/>
          </a:xfrm>
        </p:spPr>
        <p:txBody>
          <a:bodyPr>
            <a:no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101 patients with LN were conducted by telephone in China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60% missed their appointments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13% had an online/telephone consult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25% discontinued medications (half because of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limited access to healthcare)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5% developed a flare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B4FCF5-1352-FC49-AD83-8657F915A6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2992" y="10"/>
            <a:ext cx="577748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2B4A9E-1367-9D46-8FBE-FB8BE16A628A}"/>
              </a:ext>
            </a:extLst>
          </p:cNvPr>
          <p:cNvSpPr txBox="1"/>
          <p:nvPr/>
        </p:nvSpPr>
        <p:spPr>
          <a:xfrm>
            <a:off x="3676840" y="6105296"/>
            <a:ext cx="2987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Chen et al. J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Rheumatol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3679541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1023ED-05FB-184E-8BFE-5DA89FABB3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9472C3-F29B-2C45-9215-95C9FFB4C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Impact of the first wave of the pandemic on lupus patients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EAE25-C20B-014F-9CDB-FBDDC5D994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2272143"/>
            <a:ext cx="4706803" cy="3788830"/>
          </a:xfrm>
        </p:spPr>
        <p:txBody>
          <a:bodyPr anchor="ctr">
            <a:norm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Italy (332 patients)</a:t>
            </a:r>
          </a:p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contracted the virus (all mild cases)</a:t>
            </a:r>
          </a:p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11.1% discontinued therapy</a:t>
            </a:r>
          </a:p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8.1% flared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32B2E5-DA5A-4846-B284-7DBFBE61BDC9}"/>
              </a:ext>
            </a:extLst>
          </p:cNvPr>
          <p:cNvSpPr txBox="1"/>
          <p:nvPr/>
        </p:nvSpPr>
        <p:spPr>
          <a:xfrm>
            <a:off x="3883466" y="6274820"/>
            <a:ext cx="3450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Zuchi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PLoS One 2021</a:t>
            </a:r>
          </a:p>
        </p:txBody>
      </p:sp>
    </p:spTree>
    <p:extLst>
      <p:ext uri="{BB962C8B-B14F-4D97-AF65-F5344CB8AC3E}">
        <p14:creationId xmlns:p14="http://schemas.microsoft.com/office/powerpoint/2010/main" val="28181696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0FF05-0639-7146-B557-2438F2460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7" y="629266"/>
            <a:ext cx="4380138" cy="1622321"/>
          </a:xfrm>
        </p:spPr>
        <p:txBody>
          <a:bodyPr>
            <a:normAutofit/>
          </a:bodyPr>
          <a:lstStyle/>
          <a:p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Mental health of SLE patients during the pandemic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E23A8-357A-8749-BA90-F35BBB6A93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456" y="2438400"/>
            <a:ext cx="4742688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134 lupus patients / 589 non-lupus patients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Anxiety (x 3.7)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Depression (x 4.2)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Insomnia (x 6.8)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319969-340F-D943-A6FE-CEEF14CA64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281" y="807593"/>
            <a:ext cx="5292492" cy="5239568"/>
          </a:xfrm>
          <a:prstGeom prst="rect">
            <a:avLst/>
          </a:prstGeom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858E56-C09C-6640-BBF6-FCBB0CF2DCE2}"/>
              </a:ext>
            </a:extLst>
          </p:cNvPr>
          <p:cNvSpPr txBox="1"/>
          <p:nvPr/>
        </p:nvSpPr>
        <p:spPr>
          <a:xfrm>
            <a:off x="7620000" y="6315456"/>
            <a:ext cx="4096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Wankowicz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J Clin Med 2020</a:t>
            </a:r>
          </a:p>
        </p:txBody>
      </p:sp>
    </p:spTree>
    <p:extLst>
      <p:ext uri="{BB962C8B-B14F-4D97-AF65-F5344CB8AC3E}">
        <p14:creationId xmlns:p14="http://schemas.microsoft.com/office/powerpoint/2010/main" val="25781256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608DD3-1D1F-0A42-92D4-90D7D601A210}"/>
              </a:ext>
            </a:extLst>
          </p:cNvPr>
          <p:cNvSpPr txBox="1"/>
          <p:nvPr/>
        </p:nvSpPr>
        <p:spPr>
          <a:xfrm>
            <a:off x="7303008" y="6083808"/>
            <a:ext cx="4486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Santos-Ruiz et al. Med Clin (Engl Ed) 2021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BC17BE-E9B5-5E41-910B-F701F89850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348551"/>
            <a:ext cx="10802938" cy="56001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BE79CC5-B2B9-134A-B306-41A2B1231278}"/>
              </a:ext>
            </a:extLst>
          </p:cNvPr>
          <p:cNvSpPr txBox="1"/>
          <p:nvPr/>
        </p:nvSpPr>
        <p:spPr>
          <a:xfrm>
            <a:off x="292608" y="6110804"/>
            <a:ext cx="7229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GSI: Global Severity Index, PS: Total Positive Symptoms, PSDI: Positive Symptomatic Distress Index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5F16035-6000-A24B-8598-A4F9B53C8B71}"/>
              </a:ext>
            </a:extLst>
          </p:cNvPr>
          <p:cNvCxnSpPr>
            <a:cxnSpLocks/>
          </p:cNvCxnSpPr>
          <p:nvPr/>
        </p:nvCxnSpPr>
        <p:spPr>
          <a:xfrm>
            <a:off x="865632" y="2633472"/>
            <a:ext cx="10387584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540DF89-BD60-4742-A7A8-40A6F56138D8}"/>
              </a:ext>
            </a:extLst>
          </p:cNvPr>
          <p:cNvCxnSpPr>
            <a:cxnSpLocks/>
          </p:cNvCxnSpPr>
          <p:nvPr/>
        </p:nvCxnSpPr>
        <p:spPr>
          <a:xfrm>
            <a:off x="901255" y="4386072"/>
            <a:ext cx="10387584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D5FDD11-5D91-834F-8AD6-0654E848AFE5}"/>
              </a:ext>
            </a:extLst>
          </p:cNvPr>
          <p:cNvCxnSpPr>
            <a:cxnSpLocks/>
          </p:cNvCxnSpPr>
          <p:nvPr/>
        </p:nvCxnSpPr>
        <p:spPr>
          <a:xfrm>
            <a:off x="901255" y="4066985"/>
            <a:ext cx="10387584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BAE43F1-EF67-2F46-9196-F624E89A775C}"/>
              </a:ext>
            </a:extLst>
          </p:cNvPr>
          <p:cNvCxnSpPr>
            <a:cxnSpLocks/>
          </p:cNvCxnSpPr>
          <p:nvPr/>
        </p:nvCxnSpPr>
        <p:spPr>
          <a:xfrm>
            <a:off x="901255" y="5262372"/>
            <a:ext cx="10387584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6926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CD6A4B-17CD-2F48-9918-82B824746F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632" y="374777"/>
            <a:ext cx="10515600" cy="545719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UK experience of lockdown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CDE792-3E79-E742-B244-FC09790E90EC}"/>
              </a:ext>
            </a:extLst>
          </p:cNvPr>
          <p:cNvSpPr txBox="1"/>
          <p:nvPr/>
        </p:nvSpPr>
        <p:spPr>
          <a:xfrm>
            <a:off x="8168640" y="6191010"/>
            <a:ext cx="3803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Sloan et al. Rheumatol Adv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Pract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DB023C-117E-6444-88BB-DF497F47DB9A}"/>
              </a:ext>
            </a:extLst>
          </p:cNvPr>
          <p:cNvSpPr/>
          <p:nvPr/>
        </p:nvSpPr>
        <p:spPr>
          <a:xfrm>
            <a:off x="204216" y="1545627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felt afraid and quite panicked, which led to a massive flare, which lasted 6 weeks.. . . I don’t know if I will ever feel safe again. (Participant 132, 40–49 years old)</a:t>
            </a:r>
            <a:endParaRPr lang="en-CA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B24C75-2E9D-0F41-8ABF-EA48484D84E8}"/>
              </a:ext>
            </a:extLst>
          </p:cNvPr>
          <p:cNvSpPr/>
          <p:nvPr/>
        </p:nvSpPr>
        <p:spPr>
          <a:xfrm>
            <a:off x="2482596" y="2885775"/>
            <a:ext cx="65196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Flaring badly . . . unable to get hold of my rheumatology team to</a:t>
            </a:r>
          </a:p>
          <a:p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help me . . . much more depressed than I was before the coronavirus</a:t>
            </a:r>
          </a:p>
          <a:p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outbreak. This is partly due to isolation from friends and family</a:t>
            </a:r>
          </a:p>
          <a:p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also because I have felt very vulnerable due to my inability to</a:t>
            </a:r>
          </a:p>
          <a:p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get the medical support I have needed. (Survey, 40–49 years old)</a:t>
            </a:r>
            <a:endParaRPr lang="en-CA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7C074B-D906-3942-ACC5-DC6AC864D151}"/>
              </a:ext>
            </a:extLst>
          </p:cNvPr>
          <p:cNvSpPr/>
          <p:nvPr/>
        </p:nvSpPr>
        <p:spPr>
          <a:xfrm>
            <a:off x="5021580" y="4768041"/>
            <a:ext cx="68046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are a group of people who know how to deal with this. More</a:t>
            </a:r>
          </a:p>
          <a:p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 most. We are all fighters who know our bodies better than anyone. (Participant 55, 40–49 years old)</a:t>
            </a:r>
            <a:endParaRPr lang="en-CA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4224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78182B-ABB6-4B47-85E2-016F91196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7430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819FFE-BA51-2E4E-816B-AD11EA458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250" y="1608836"/>
            <a:ext cx="7937500" cy="4445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019559-6185-7749-B271-651EB284347E}"/>
              </a:ext>
            </a:extLst>
          </p:cNvPr>
          <p:cNvSpPr txBox="1"/>
          <p:nvPr/>
        </p:nvSpPr>
        <p:spPr>
          <a:xfrm>
            <a:off x="2414016" y="438912"/>
            <a:ext cx="76507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Viruses they are a changing…♫♫</a:t>
            </a:r>
          </a:p>
        </p:txBody>
      </p:sp>
    </p:spTree>
    <p:extLst>
      <p:ext uri="{BB962C8B-B14F-4D97-AF65-F5344CB8AC3E}">
        <p14:creationId xmlns:p14="http://schemas.microsoft.com/office/powerpoint/2010/main" val="27487809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DE7F77-99CA-C54D-BED7-882BC826A0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428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28AFAA-FDB1-6F40-BB4D-EDE719DC22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99" y="643467"/>
            <a:ext cx="5236802" cy="55710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E25348C-AADB-5E4E-A492-7F73EFD6B5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65" y="1087437"/>
            <a:ext cx="5291667" cy="46831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3065AB-043D-D641-ACD8-498FB1EF2579}"/>
              </a:ext>
            </a:extLst>
          </p:cNvPr>
          <p:cNvSpPr txBox="1"/>
          <p:nvPr/>
        </p:nvSpPr>
        <p:spPr>
          <a:xfrm>
            <a:off x="6256865" y="314325"/>
            <a:ext cx="5115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Chest X-ray (normal vs. COVID-19)</a:t>
            </a:r>
          </a:p>
        </p:txBody>
      </p:sp>
    </p:spTree>
    <p:extLst>
      <p:ext uri="{BB962C8B-B14F-4D97-AF65-F5344CB8AC3E}">
        <p14:creationId xmlns:p14="http://schemas.microsoft.com/office/powerpoint/2010/main" val="15492508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4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82D46D-136A-2E46-B4E9-F4B45C13973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035" y="864108"/>
            <a:ext cx="5129784" cy="512978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81CB74-0F17-9049-9089-27D782806F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80" y="864108"/>
            <a:ext cx="5129784" cy="512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9506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25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7F6E3D-35FE-1F4F-856F-75743E47DC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956" y="643467"/>
            <a:ext cx="742808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2658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4338BA4-08EC-1144-98F9-A4682D960FA5}"/>
              </a:ext>
            </a:extLst>
          </p:cNvPr>
          <p:cNvSpPr txBox="1"/>
          <p:nvPr/>
        </p:nvSpPr>
        <p:spPr>
          <a:xfrm>
            <a:off x="243841" y="629266"/>
            <a:ext cx="3910584" cy="1622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Vaccinations in Canada (up to April, 10, 2021)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CC5992-1A4D-294A-A9D5-EF3C53489221}"/>
              </a:ext>
            </a:extLst>
          </p:cNvPr>
          <p:cNvSpPr txBox="1"/>
          <p:nvPr/>
        </p:nvSpPr>
        <p:spPr>
          <a:xfrm>
            <a:off x="243841" y="2438400"/>
            <a:ext cx="4112622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19.18% of the population have received one dose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2.13% of the population have received 2 doses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84.62% of people &gt;80 have received at least one dose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96.68% of people leaving in group living settings for seniors have received one dose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89.72% of HCW have received one dose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267F87-DE73-8944-A617-920BCA1BAA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862" y="1884923"/>
            <a:ext cx="6019331" cy="308490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163498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9">
            <a:extLst>
              <a:ext uri="{FF2B5EF4-FFF2-40B4-BE49-F238E27FC236}">
                <a16:creationId xmlns:a16="http://schemas.microsoft.com/office/drawing/2014/main" id="{1A95671B-3CC6-4792-9114-B74FAEA22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8A0333-E33C-494B-BB2E-469B88D8A1BB}"/>
              </a:ext>
            </a:extLst>
          </p:cNvPr>
          <p:cNvSpPr txBox="1"/>
          <p:nvPr/>
        </p:nvSpPr>
        <p:spPr>
          <a:xfrm>
            <a:off x="154136" y="528522"/>
            <a:ext cx="5165936" cy="1674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Vaccine safety in Canada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1928D9-7B89-794E-A60F-7AE37A153AF7}"/>
              </a:ext>
            </a:extLst>
          </p:cNvPr>
          <p:cNvSpPr txBox="1"/>
          <p:nvPr/>
        </p:nvSpPr>
        <p:spPr>
          <a:xfrm>
            <a:off x="5385431" y="730188"/>
            <a:ext cx="6376416" cy="26988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 to April 9, 2021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7,569,321 doses administered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3,444 total adverse events (0.045%)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464 serious adverse events (0.006%) OR 1 in 16,666 doses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*2 cases with vaccine-induced TTS (Quebec, Alberta)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common in females 18-49 years of age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DB2B4A-6CFD-454A-AEAC-70DDC71934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025" y="2958605"/>
            <a:ext cx="8912902" cy="389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416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89E2A5-1E58-4F4D-9195-E40E57AED2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770890"/>
            <a:ext cx="10905066" cy="531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8249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F9CB08-B543-0043-A5EE-42D362962BF6}"/>
              </a:ext>
            </a:extLst>
          </p:cNvPr>
          <p:cNvSpPr txBox="1"/>
          <p:nvPr/>
        </p:nvSpPr>
        <p:spPr>
          <a:xfrm>
            <a:off x="7186612" y="6207680"/>
            <a:ext cx="4455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Boyarsky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Ann Rheum Dis 2021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CA8C8B-5FEF-F545-960E-CA2AEC83AA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79" y="176213"/>
            <a:ext cx="5681698" cy="65326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52D0FF-A534-BC44-AB1D-430481AA1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697" y="328613"/>
            <a:ext cx="540824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4029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Lupus Ontario - Lupus Ontario">
            <a:extLst>
              <a:ext uri="{FF2B5EF4-FFF2-40B4-BE49-F238E27FC236}">
                <a16:creationId xmlns:a16="http://schemas.microsoft.com/office/drawing/2014/main" id="{59C83AF7-7346-44B5-9FB3-4576274A1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783167"/>
            <a:ext cx="5291666" cy="529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BA961CB6-D99C-418E-9891-3A7AE606A8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65" y="783166"/>
            <a:ext cx="5291667" cy="5291667"/>
          </a:xfrm>
          <a:prstGeom prst="rect">
            <a:avLst/>
          </a:prstGeom>
        </p:spPr>
      </p:pic>
      <p:sp>
        <p:nvSpPr>
          <p:cNvPr id="2" name="AutoShape 4" descr="Photo by Lupus Ontario on April 09, 2021. May be an image of text that says 'UPCOMING WEBINAR APRIL 20 @7P.M. n SLE AND COVID-19 WHAT IS THE EVIDENCE?'.">
            <a:extLst>
              <a:ext uri="{FF2B5EF4-FFF2-40B4-BE49-F238E27FC236}">
                <a16:creationId xmlns:a16="http://schemas.microsoft.com/office/drawing/2014/main" id="{7BA6D44B-2125-48A4-8220-5F52BC6AC7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3" name="AutoShape 6" descr="Photo by Lupus Ontario on April 09, 2021. May be an image of text that says 'UPCOMING WEBINAR APRIL 20 @7P.M. n SLE AND COVID-19 WHAT IS THE EVIDENCE?'.">
            <a:extLst>
              <a:ext uri="{FF2B5EF4-FFF2-40B4-BE49-F238E27FC236}">
                <a16:creationId xmlns:a16="http://schemas.microsoft.com/office/drawing/2014/main" id="{84378D33-B582-49F8-A0FC-D9397FAB67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574754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A9BAF9-62CE-8148-9986-4F24E724E6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8086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51796C-B974-084D-8EED-C4F9006CEA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605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ADB017-CAD1-6942-AC88-C1F4041FBC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783167"/>
            <a:ext cx="5291666" cy="52916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301614-74F3-F440-9462-37B33CA8F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65" y="1332177"/>
            <a:ext cx="5291667" cy="41936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A84C6C-D9AF-F341-85F5-12FA686A4B17}"/>
              </a:ext>
            </a:extLst>
          </p:cNvPr>
          <p:cNvSpPr txBox="1"/>
          <p:nvPr/>
        </p:nvSpPr>
        <p:spPr>
          <a:xfrm>
            <a:off x="6256865" y="314325"/>
            <a:ext cx="5115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Chest CT (normal vs. COVID-19)</a:t>
            </a:r>
          </a:p>
        </p:txBody>
      </p:sp>
    </p:spTree>
    <p:extLst>
      <p:ext uri="{BB962C8B-B14F-4D97-AF65-F5344CB8AC3E}">
        <p14:creationId xmlns:p14="http://schemas.microsoft.com/office/powerpoint/2010/main" val="4153727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F45C0C-204C-4849-A47D-1446B992D5FF}"/>
              </a:ext>
            </a:extLst>
          </p:cNvPr>
          <p:cNvSpPr txBox="1"/>
          <p:nvPr/>
        </p:nvSpPr>
        <p:spPr>
          <a:xfrm>
            <a:off x="717423" y="1967266"/>
            <a:ext cx="3368802" cy="294050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b="1" kern="1200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Canada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b="1" kern="1200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(up to April 19, 2021)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100" b="1" kern="1200" dirty="0">
              <a:solidFill>
                <a:srgbClr val="FFFF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100" b="1" kern="1200" dirty="0">
              <a:solidFill>
                <a:srgbClr val="FFFF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100" b="1" kern="1200" dirty="0">
              <a:solidFill>
                <a:srgbClr val="FFFF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b="1" kern="1200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Cases: 1,131,773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b="1" kern="1200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Deaths: 23,667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b="1" kern="1200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CFR: 2.1% 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100" b="1" kern="1200" dirty="0">
              <a:solidFill>
                <a:srgbClr val="FFFF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100" b="1" kern="1200" dirty="0">
              <a:solidFill>
                <a:srgbClr val="FFFF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FD7807-0CC1-8C46-822C-31240AD7385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988" y="1034884"/>
            <a:ext cx="7558964" cy="489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4708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1238AD-5EF7-2343-B507-C34795A9BB68}"/>
              </a:ext>
            </a:extLst>
          </p:cNvPr>
          <p:cNvSpPr txBox="1"/>
          <p:nvPr/>
        </p:nvSpPr>
        <p:spPr>
          <a:xfrm>
            <a:off x="353568" y="1182016"/>
            <a:ext cx="4829932" cy="4303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What’s happening in Ontario?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 to April 19, 2021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Cases: 421,442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Deaths: 7,735 (1.84%)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Hospitalized: 2,202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ICU: 755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Ventilator: 516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24C1F0-1831-C642-A376-6DCC2E2A5D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7788" y="1176313"/>
            <a:ext cx="6170299" cy="422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483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0092BB-B7EB-D849-B929-0924DF9B7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48" y="325369"/>
            <a:ext cx="8961120" cy="149123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6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March 2020</a:t>
            </a:r>
            <a:br>
              <a:rPr lang="en-US" sz="36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6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Early effects (when we knew nothing…)</a:t>
            </a:r>
          </a:p>
        </p:txBody>
      </p:sp>
      <p:sp>
        <p:nvSpPr>
          <p:cNvPr id="2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1B175-5C54-AC41-B437-C326D924E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7970520" cy="3320668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Hydroxychloroquine may be active against the new virus</a:t>
            </a: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Hydroxychloroquine (Plaquenil®) shortage / increase in illness uncertainty (anxiety and emotional distress)</a:t>
            </a:r>
          </a:p>
          <a:p>
            <a:pPr marL="0" indent="0"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Stress is related to impaired regulation of the immune system and higher likelihood of flare</a:t>
            </a: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2B215B-7B5F-9E4B-9E0D-AA4E9EED2B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8753856" y="998635"/>
            <a:ext cx="3291840" cy="335752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AF225E-2840-9A4F-8D20-F48663B7F28A}"/>
              </a:ext>
            </a:extLst>
          </p:cNvPr>
          <p:cNvSpPr txBox="1"/>
          <p:nvPr/>
        </p:nvSpPr>
        <p:spPr>
          <a:xfrm>
            <a:off x="640080" y="6317182"/>
            <a:ext cx="3348109" cy="41720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Peschken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C. J Rheumatol 2020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D334E8-1193-B24B-AA6A-D5921413F2C0}"/>
              </a:ext>
            </a:extLst>
          </p:cNvPr>
          <p:cNvSpPr txBox="1"/>
          <p:nvPr/>
        </p:nvSpPr>
        <p:spPr>
          <a:xfrm>
            <a:off x="8753856" y="4523232"/>
            <a:ext cx="32918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IHU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Mediterranee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(Dr.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Raoult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5432 patients treated with HCQ+AZI for &gt;3 days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died (0.3%)</a:t>
            </a:r>
          </a:p>
        </p:txBody>
      </p:sp>
    </p:spTree>
    <p:extLst>
      <p:ext uri="{BB962C8B-B14F-4D97-AF65-F5344CB8AC3E}">
        <p14:creationId xmlns:p14="http://schemas.microsoft.com/office/powerpoint/2010/main" val="1861386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7B62D0-F186-7A48-8A6B-54674F0858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806050-8088-EE48-9115-246A8E7A4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first Canadian report (May 2020)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6C32D4-A259-7643-B586-4B40DF7770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2718054"/>
            <a:ext cx="6163819" cy="3207258"/>
          </a:xfrm>
        </p:spPr>
        <p:txBody>
          <a:bodyPr anchor="t">
            <a:no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134 rheumatologists across the country were contacted regarding HCQ shortages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60% of them had been contacted by patients or pharmacies for HCQ shortages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94% in Quebec / 50% in the rest of Canada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Approximately 50 patients per physician were affected by HCQ shortage in Quebec (4 in the rest of Canada)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0FE676-628D-A945-9718-D45B1AB38418}"/>
              </a:ext>
            </a:extLst>
          </p:cNvPr>
          <p:cNvSpPr txBox="1"/>
          <p:nvPr/>
        </p:nvSpPr>
        <p:spPr>
          <a:xfrm>
            <a:off x="7424928" y="6437376"/>
            <a:ext cx="4498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Mendel et al. Ann Rheum Dis 2020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145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26B6E-FCE5-C741-912E-F5A2CF71F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April 2020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C31697-2BC1-EF4A-A66B-EFD279557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lupus patients with COVID-19 worldwide?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346677-F641-0F4F-9583-61AD532FA6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DF2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71F1182-991C-FA4E-B173-E675276B3683}"/>
              </a:ext>
            </a:extLst>
          </p:cNvPr>
          <p:cNvSpPr txBox="1"/>
          <p:nvPr/>
        </p:nvSpPr>
        <p:spPr>
          <a:xfrm>
            <a:off x="7571232" y="6059424"/>
            <a:ext cx="4169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Joob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Wiwanitkit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Ann Rheum Dis 2020</a:t>
            </a:r>
          </a:p>
        </p:txBody>
      </p:sp>
    </p:spTree>
    <p:extLst>
      <p:ext uri="{BB962C8B-B14F-4D97-AF65-F5344CB8AC3E}">
        <p14:creationId xmlns:p14="http://schemas.microsoft.com/office/powerpoint/2010/main" val="24733569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1291</Words>
  <Application>Microsoft Office PowerPoint</Application>
  <PresentationFormat>Widescreen</PresentationFormat>
  <Paragraphs>178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What is this ”coronavirus”?</vt:lpstr>
      <vt:lpstr>PowerPoint Presentation</vt:lpstr>
      <vt:lpstr>PowerPoint Presentation</vt:lpstr>
      <vt:lpstr>PowerPoint Presentation</vt:lpstr>
      <vt:lpstr>PowerPoint Presentation</vt:lpstr>
      <vt:lpstr>March 2020  Early effects (when we knew nothing…)</vt:lpstr>
      <vt:lpstr>The first Canadian report (May 2020) </vt:lpstr>
      <vt:lpstr>April 2020</vt:lpstr>
      <vt:lpstr>May 2020: the first cases</vt:lpstr>
      <vt:lpstr>COVID-19 Global Rheumatology Alliance</vt:lpstr>
      <vt:lpstr>June 2020: the first case series (France)</vt:lpstr>
      <vt:lpstr>Are SLE patients at increased risk of contracting SARS-CoV-2?</vt:lpstr>
      <vt:lpstr>Are SLE patients at increased risk of hospitalization?</vt:lpstr>
      <vt:lpstr>Are SLE patients at increased risk of hospitalization?</vt:lpstr>
      <vt:lpstr>PowerPoint Presentation</vt:lpstr>
      <vt:lpstr>Are SLE patients at increased risk of ICU admission?</vt:lpstr>
      <vt:lpstr>Are SLE patients at increased risk of death?</vt:lpstr>
      <vt:lpstr>PowerPoint Presentation</vt:lpstr>
      <vt:lpstr>Does SARS-CoV-2 triggers flares in SLE?</vt:lpstr>
      <vt:lpstr>Does SARS-CoV-2 triggers autoimmunity and SLE?</vt:lpstr>
      <vt:lpstr>Impact on patients</vt:lpstr>
      <vt:lpstr>Impact of the first wave of the pandemic on lupus patients</vt:lpstr>
      <vt:lpstr>Mental health of SLE patients during the pandemic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Tselios, Konstantinos</dc:creator>
  <cp:lastModifiedBy>Jeremy Houston</cp:lastModifiedBy>
  <cp:revision>4</cp:revision>
  <dcterms:created xsi:type="dcterms:W3CDTF">2021-04-20T12:53:28Z</dcterms:created>
  <dcterms:modified xsi:type="dcterms:W3CDTF">2021-04-21T02:08:53Z</dcterms:modified>
</cp:coreProperties>
</file>